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4"/>
  </p:sldMasterIdLst>
  <p:notesMasterIdLst>
    <p:notesMasterId r:id="rId22"/>
  </p:notesMasterIdLst>
  <p:handoutMasterIdLst>
    <p:handoutMasterId r:id="rId23"/>
  </p:handoutMasterIdLst>
  <p:sldIdLst>
    <p:sldId id="313" r:id="rId5"/>
    <p:sldId id="324" r:id="rId6"/>
    <p:sldId id="319" r:id="rId7"/>
    <p:sldId id="322" r:id="rId8"/>
    <p:sldId id="329" r:id="rId9"/>
    <p:sldId id="325" r:id="rId10"/>
    <p:sldId id="333" r:id="rId11"/>
    <p:sldId id="331" r:id="rId12"/>
    <p:sldId id="327" r:id="rId13"/>
    <p:sldId id="326" r:id="rId14"/>
    <p:sldId id="320" r:id="rId15"/>
    <p:sldId id="330" r:id="rId16"/>
    <p:sldId id="332" r:id="rId17"/>
    <p:sldId id="334" r:id="rId18"/>
    <p:sldId id="321" r:id="rId19"/>
    <p:sldId id="316" r:id="rId20"/>
    <p:sldId id="317" r:id="rId2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060F7D1-14D3-D042-9B82-11B8E8E2AA3A}">
          <p14:sldIdLst>
            <p14:sldId id="313"/>
            <p14:sldId id="324"/>
            <p14:sldId id="319"/>
            <p14:sldId id="322"/>
            <p14:sldId id="329"/>
            <p14:sldId id="325"/>
            <p14:sldId id="333"/>
            <p14:sldId id="331"/>
            <p14:sldId id="327"/>
            <p14:sldId id="326"/>
            <p14:sldId id="320"/>
            <p14:sldId id="330"/>
            <p14:sldId id="332"/>
            <p14:sldId id="334"/>
            <p14:sldId id="321"/>
            <p14:sldId id="316"/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ung, Siu Ling" initials="LSL" lastIdx="15" clrIdx="0">
    <p:extLst>
      <p:ext uri="{19B8F6BF-5375-455C-9EA6-DF929625EA0E}">
        <p15:presenceInfo xmlns:p15="http://schemas.microsoft.com/office/powerpoint/2012/main" userId="S::szl12@psu.edu::4ca4078d-1b6a-4d16-b8e0-1731d5f956eb" providerId="AD"/>
      </p:ext>
    </p:extLst>
  </p:cmAuthor>
  <p:cmAuthor id="2" name="Karen Thole" initials="KT" lastIdx="16" clrIdx="1">
    <p:extLst>
      <p:ext uri="{19B8F6BF-5375-455C-9EA6-DF929625EA0E}">
        <p15:presenceInfo xmlns:p15="http://schemas.microsoft.com/office/powerpoint/2012/main" userId="S-1-5-21-47004476-1155158966-929704890-3578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E3E3"/>
    <a:srgbClr val="06549A"/>
    <a:srgbClr val="0076D4"/>
    <a:srgbClr val="1F3F7C"/>
    <a:srgbClr val="E2E4E4"/>
    <a:srgbClr val="101576"/>
    <a:srgbClr val="0575D5"/>
    <a:srgbClr val="E1E4E6"/>
    <a:srgbClr val="0077D5"/>
    <a:srgbClr val="1D40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3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55713F-7AA5-414B-B91A-954CF45CD1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A3D12-3C8D-CF4D-BDC5-884446B63C8C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DBC523-9845-7548-A62E-B55E1E2BACB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Department of Mechanical Engineering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D83B71-0992-2F46-A636-FEE1F32871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45848E-723C-3F44-A7A2-42184D092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568686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C49710-C852-684C-A17A-0C75FE9FB318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Department of Mechanical Engineering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B65E63-2CBE-BB4F-89E6-8AD778C2A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46598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Department of Mechanical Engineering</a:t>
            </a:r>
          </a:p>
        </p:txBody>
      </p:sp>
    </p:spTree>
    <p:extLst>
      <p:ext uri="{BB962C8B-B14F-4D97-AF65-F5344CB8AC3E}">
        <p14:creationId xmlns:p14="http://schemas.microsoft.com/office/powerpoint/2010/main" val="1863678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Department of Mechanical Engineering</a:t>
            </a:r>
          </a:p>
        </p:txBody>
      </p:sp>
    </p:spTree>
    <p:extLst>
      <p:ext uri="{BB962C8B-B14F-4D97-AF65-F5344CB8AC3E}">
        <p14:creationId xmlns:p14="http://schemas.microsoft.com/office/powerpoint/2010/main" val="446116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uilding with columns and a clock tower&#10;&#10;Description automatically generated with medium confidence">
            <a:extLst>
              <a:ext uri="{FF2B5EF4-FFF2-40B4-BE49-F238E27FC236}">
                <a16:creationId xmlns:a16="http://schemas.microsoft.com/office/drawing/2014/main" id="{1AF8159B-83B6-0E46-83F7-AD140FF730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8842" r="140" b="16257"/>
          <a:stretch/>
        </p:blipFill>
        <p:spPr>
          <a:xfrm>
            <a:off x="-7" y="0"/>
            <a:ext cx="9144000" cy="5143500"/>
          </a:xfrm>
          <a:prstGeom prst="rect">
            <a:avLst/>
          </a:prstGeom>
        </p:spPr>
      </p:pic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3DF6E22B-2C6A-2940-9C93-CE1BB44CBD6B}"/>
              </a:ext>
            </a:extLst>
          </p:cNvPr>
          <p:cNvSpPr/>
          <p:nvPr userDrawn="1"/>
        </p:nvSpPr>
        <p:spPr>
          <a:xfrm flipH="1">
            <a:off x="4427838" y="3291228"/>
            <a:ext cx="4716155" cy="1908018"/>
          </a:xfrm>
          <a:prstGeom prst="rtTriangle">
            <a:avLst/>
          </a:prstGeom>
          <a:solidFill>
            <a:srgbClr val="0077D4"/>
          </a:solidFill>
          <a:ln>
            <a:noFill/>
          </a:ln>
          <a:effectLst>
            <a:outerShdw blurRad="660400" dist="444500" dir="14880000" sx="105000" sy="105000" algn="ctr" rotWithShape="0">
              <a:srgbClr val="000000">
                <a:alpha val="21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BFD56695-0D04-0945-8C5E-6CC2047576EA}"/>
              </a:ext>
            </a:extLst>
          </p:cNvPr>
          <p:cNvSpPr/>
          <p:nvPr userDrawn="1"/>
        </p:nvSpPr>
        <p:spPr>
          <a:xfrm flipH="1">
            <a:off x="4427838" y="3555732"/>
            <a:ext cx="4716158" cy="1643513"/>
          </a:xfrm>
          <a:prstGeom prst="rtTriangle">
            <a:avLst/>
          </a:prstGeom>
          <a:solidFill>
            <a:srgbClr val="E2E4E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 descr="PSU_ENG_RGB_287_284-01.png">
            <a:extLst>
              <a:ext uri="{FF2B5EF4-FFF2-40B4-BE49-F238E27FC236}">
                <a16:creationId xmlns:a16="http://schemas.microsoft.com/office/drawing/2014/main" id="{676BD37B-D22D-A44B-A164-32204136B7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68" b="13750"/>
          <a:stretch/>
        </p:blipFill>
        <p:spPr>
          <a:xfrm>
            <a:off x="6450673" y="4321168"/>
            <a:ext cx="2693327" cy="862836"/>
          </a:xfrm>
          <a:prstGeom prst="rect">
            <a:avLst/>
          </a:prstGeom>
        </p:spPr>
      </p:pic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A25850F5-667C-1643-A36D-5F605AD3BB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1956" y="286193"/>
            <a:ext cx="7053981" cy="923820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lnSpc>
                <a:spcPct val="100000"/>
              </a:lnSpc>
              <a:defRPr sz="5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 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7EA6066-DE2C-B54F-A819-B78EE458F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2675" y="1239509"/>
            <a:ext cx="7053262" cy="7588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4570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sky, government building&#10;&#10;Description automatically generated">
            <a:extLst>
              <a:ext uri="{FF2B5EF4-FFF2-40B4-BE49-F238E27FC236}">
                <a16:creationId xmlns:a16="http://schemas.microsoft.com/office/drawing/2014/main" id="{D76A3750-0911-3349-9327-91CF29918E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278" t="7585" r="278" b="1741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3DF6E22B-2C6A-2940-9C93-CE1BB44CBD6B}"/>
              </a:ext>
            </a:extLst>
          </p:cNvPr>
          <p:cNvSpPr/>
          <p:nvPr userDrawn="1"/>
        </p:nvSpPr>
        <p:spPr>
          <a:xfrm flipH="1">
            <a:off x="4427838" y="3291228"/>
            <a:ext cx="4716155" cy="1908018"/>
          </a:xfrm>
          <a:prstGeom prst="rtTriangle">
            <a:avLst/>
          </a:prstGeom>
          <a:solidFill>
            <a:srgbClr val="0077D4"/>
          </a:solidFill>
          <a:ln>
            <a:noFill/>
          </a:ln>
          <a:effectLst>
            <a:outerShdw blurRad="660400" dist="444500" dir="14880000" sx="105000" sy="105000" algn="ctr" rotWithShape="0">
              <a:srgbClr val="000000">
                <a:alpha val="21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BFD56695-0D04-0945-8C5E-6CC2047576EA}"/>
              </a:ext>
            </a:extLst>
          </p:cNvPr>
          <p:cNvSpPr/>
          <p:nvPr userDrawn="1"/>
        </p:nvSpPr>
        <p:spPr>
          <a:xfrm flipH="1">
            <a:off x="4427838" y="3555732"/>
            <a:ext cx="4716158" cy="1643513"/>
          </a:xfrm>
          <a:prstGeom prst="rtTriangle">
            <a:avLst/>
          </a:prstGeom>
          <a:solidFill>
            <a:srgbClr val="E2E4E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 descr="PSU_ENG_RGB_287_284-01.png">
            <a:extLst>
              <a:ext uri="{FF2B5EF4-FFF2-40B4-BE49-F238E27FC236}">
                <a16:creationId xmlns:a16="http://schemas.microsoft.com/office/drawing/2014/main" id="{676BD37B-D22D-A44B-A164-32204136B7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68" b="13750"/>
          <a:stretch/>
        </p:blipFill>
        <p:spPr>
          <a:xfrm>
            <a:off x="6450673" y="4321168"/>
            <a:ext cx="2693327" cy="862836"/>
          </a:xfrm>
          <a:prstGeom prst="rect">
            <a:avLst/>
          </a:prstGeom>
        </p:spPr>
      </p:pic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A25850F5-667C-1643-A36D-5F605AD3BB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1956" y="286193"/>
            <a:ext cx="7053981" cy="923820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lnSpc>
                <a:spcPct val="100000"/>
              </a:lnSpc>
              <a:defRPr sz="5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 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7EA6066-DE2C-B54F-A819-B78EE458F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2675" y="1239509"/>
            <a:ext cx="7053262" cy="7588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7543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9269" y="529258"/>
            <a:ext cx="8895522" cy="424152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75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5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0D587-B6B1-BB43-84FB-502C17BDA6C4}"/>
              </a:ext>
            </a:extLst>
          </p:cNvPr>
          <p:cNvSpPr txBox="1"/>
          <p:nvPr userDrawn="1"/>
        </p:nvSpPr>
        <p:spPr>
          <a:xfrm>
            <a:off x="8776252" y="5054048"/>
            <a:ext cx="0" cy="0"/>
          </a:xfrm>
          <a:prstGeom prst="rect">
            <a:avLst/>
          </a:prstGeom>
        </p:spPr>
        <p:txBody>
          <a:bodyPr vert="horz" wrap="none" lIns="68580" tIns="34290" rIns="68580" bIns="34290" rtlCol="0" anchor="b">
            <a:normAutofit fontScale="25000" lnSpcReduction="20000"/>
          </a:bodyPr>
          <a:lstStyle/>
          <a:p>
            <a:endParaRPr lang="en-US" sz="135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9D4781-9306-3F49-A687-E89002E45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5" y="29821"/>
            <a:ext cx="7518953" cy="419447"/>
          </a:xfrm>
          <a:prstGeom prst="rect">
            <a:avLst/>
          </a:prstGeom>
        </p:spPr>
        <p:txBody>
          <a:bodyPr/>
          <a:lstStyle>
            <a:lvl1pPr marL="0" algn="l" defTabSz="3429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2250" b="0" kern="1200" dirty="0">
                <a:solidFill>
                  <a:srgbClr val="06549A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5B9D27-2EE6-D546-8B5E-BC00F15EB054}"/>
              </a:ext>
            </a:extLst>
          </p:cNvPr>
          <p:cNvSpPr txBox="1"/>
          <p:nvPr userDrawn="1"/>
        </p:nvSpPr>
        <p:spPr>
          <a:xfrm>
            <a:off x="8607287" y="5024231"/>
            <a:ext cx="0" cy="0"/>
          </a:xfrm>
          <a:prstGeom prst="rect">
            <a:avLst/>
          </a:prstGeom>
        </p:spPr>
        <p:txBody>
          <a:bodyPr vert="horz" wrap="none" lIns="68580" tIns="34290" rIns="68580" bIns="34290" rtlCol="0" anchor="b">
            <a:normAutofit fontScale="25000" lnSpcReduction="20000"/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705999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5116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468F57E-6654-2F49-89D2-A61FD8979E88}"/>
              </a:ext>
            </a:extLst>
          </p:cNvPr>
          <p:cNvSpPr/>
          <p:nvPr userDrawn="1"/>
        </p:nvSpPr>
        <p:spPr>
          <a:xfrm>
            <a:off x="8417163" y="4926861"/>
            <a:ext cx="776532" cy="26545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r"/>
            <a:fld id="{F82493C2-3432-A945-AB4E-10A2A6561B29}" type="slidenum">
              <a:rPr lang="en-US" sz="1125" smtClean="0">
                <a:solidFill>
                  <a:srgbClr val="06549A"/>
                </a:solidFill>
              </a:rPr>
              <a:pPr algn="r"/>
              <a:t>‹#›</a:t>
            </a:fld>
            <a:r>
              <a:rPr lang="en-US" sz="1125">
                <a:solidFill>
                  <a:srgbClr val="06549A"/>
                </a:solidFill>
              </a:rPr>
              <a:t>/50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861E60C-F2DA-A449-B890-E9EE829B425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613374" y="19878"/>
            <a:ext cx="1530626" cy="49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714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81" r:id="rId3"/>
    <p:sldLayoutId id="2147483688" r:id="rId4"/>
  </p:sldLayoutIdLst>
  <p:txStyles>
    <p:titleStyle>
      <a:lvl1pPr algn="l" defTabSz="342900" rtl="0" eaLnBrk="1" fontAlgn="base" hangingPunct="1">
        <a:spcBef>
          <a:spcPct val="0"/>
        </a:spcBef>
        <a:spcAft>
          <a:spcPct val="0"/>
        </a:spcAft>
        <a:defRPr sz="3300" kern="1200">
          <a:solidFill>
            <a:srgbClr val="101576"/>
          </a:solidFill>
          <a:latin typeface="Cambria"/>
          <a:ea typeface="ＭＳ Ｐゴシック" charset="0"/>
          <a:cs typeface="Cambria"/>
        </a:defRPr>
      </a:lvl1pPr>
      <a:lvl2pPr algn="l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rgbClr val="101576"/>
          </a:solidFill>
          <a:latin typeface="Calibri" charset="0"/>
          <a:ea typeface="ＭＳ Ｐゴシック" charset="0"/>
        </a:defRPr>
      </a:lvl2pPr>
      <a:lvl3pPr algn="l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rgbClr val="101576"/>
          </a:solidFill>
          <a:latin typeface="Calibri" charset="0"/>
          <a:ea typeface="ＭＳ Ｐゴシック" charset="0"/>
        </a:defRPr>
      </a:lvl3pPr>
      <a:lvl4pPr algn="l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rgbClr val="101576"/>
          </a:solidFill>
          <a:latin typeface="Calibri" charset="0"/>
          <a:ea typeface="ＭＳ Ｐゴシック" charset="0"/>
        </a:defRPr>
      </a:lvl4pPr>
      <a:lvl5pPr algn="l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rgbClr val="101576"/>
          </a:solidFill>
          <a:latin typeface="Calibri" charset="0"/>
          <a:ea typeface="ＭＳ Ｐゴシック" charset="0"/>
        </a:defRPr>
      </a:lvl5pPr>
      <a:lvl6pPr marL="342900" algn="l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rgbClr val="101576"/>
          </a:solidFill>
          <a:latin typeface="Calibri" charset="0"/>
          <a:ea typeface="ＭＳ Ｐゴシック" charset="0"/>
        </a:defRPr>
      </a:lvl6pPr>
      <a:lvl7pPr marL="685800" algn="l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rgbClr val="101576"/>
          </a:solidFill>
          <a:latin typeface="Calibri" charset="0"/>
          <a:ea typeface="ＭＳ Ｐゴシック" charset="0"/>
        </a:defRPr>
      </a:lvl7pPr>
      <a:lvl8pPr marL="1028700" algn="l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rgbClr val="101576"/>
          </a:solidFill>
          <a:latin typeface="Calibri" charset="0"/>
          <a:ea typeface="ＭＳ Ｐゴシック" charset="0"/>
        </a:defRPr>
      </a:lvl8pPr>
      <a:lvl9pPr marL="1371600" algn="l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rgbClr val="101576"/>
          </a:solidFill>
          <a:latin typeface="Calibri" charset="0"/>
          <a:ea typeface="ＭＳ Ｐゴシック" charset="0"/>
        </a:defRPr>
      </a:lvl9pPr>
    </p:titleStyle>
    <p:bodyStyle>
      <a:lvl1pPr marL="257175" indent="-257175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100" kern="1200">
          <a:solidFill>
            <a:schemeClr val="tx1"/>
          </a:solidFill>
          <a:latin typeface="+mj-lt"/>
          <a:ea typeface="ＭＳ Ｐゴシック" charset="0"/>
          <a:cs typeface="Arial Rounded MT Bold"/>
        </a:defRPr>
      </a:lvl1pPr>
      <a:lvl2pPr marL="557213" indent="-214313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j-lt"/>
          <a:ea typeface="ＭＳ Ｐゴシック" charset="0"/>
          <a:cs typeface="Arial Rounded MT Bold"/>
        </a:defRPr>
      </a:lvl2pPr>
      <a:lvl3pPr marL="8572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j-lt"/>
          <a:ea typeface="ＭＳ Ｐゴシック" charset="0"/>
          <a:cs typeface="Arial Rounded MT Bold"/>
        </a:defRPr>
      </a:lvl3pPr>
      <a:lvl4pPr marL="12001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j-lt"/>
          <a:ea typeface="ＭＳ Ｐゴシック" charset="0"/>
          <a:cs typeface="Arial Rounded MT Bold"/>
        </a:defRPr>
      </a:lvl4pPr>
      <a:lvl5pPr marL="15430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j-lt"/>
          <a:ea typeface="ＭＳ Ｐゴシック" charset="0"/>
          <a:cs typeface="Arial Rounded MT Bold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BE6B8-8AB3-4418-83EA-8CAD02D7A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97" y="337976"/>
            <a:ext cx="5212192" cy="1525658"/>
          </a:xfrm>
        </p:spPr>
        <p:txBody>
          <a:bodyPr>
            <a:normAutofit fontScale="90000"/>
          </a:bodyPr>
          <a:lstStyle/>
          <a:p>
            <a:r>
              <a:rPr lang="en-US" dirty="0"/>
              <a:t>A* Path Planning Library</a:t>
            </a:r>
          </a:p>
        </p:txBody>
      </p:sp>
    </p:spTree>
    <p:extLst>
      <p:ext uri="{BB962C8B-B14F-4D97-AF65-F5344CB8AC3E}">
        <p14:creationId xmlns:p14="http://schemas.microsoft.com/office/powerpoint/2010/main" val="363315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2F75EDF-9635-4440-988C-81AAF6A731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991764" y="755821"/>
            <a:ext cx="4992244" cy="374904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E6A636D-CFA0-41BA-B1C2-856215819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path planning on generated visibility graphs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AA691B-D387-4854-9D87-9BCB34E43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2657" y="755821"/>
            <a:ext cx="4836202" cy="363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95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8750F7-6CE8-4BB6-8A9D-ED49FCD9A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3d version of the A* planner can work in </a:t>
            </a:r>
            <a:r>
              <a:rPr lang="en-US" dirty="0" err="1"/>
              <a:t>timespace</a:t>
            </a:r>
            <a:r>
              <a:rPr lang="en-US" dirty="0"/>
              <a:t> to intercept a goal on a trajectory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2E7756-F063-46C6-B93A-50200D64F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030" y="895350"/>
            <a:ext cx="4470400" cy="335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3F0095-97B2-4493-B0EB-BA097F43C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91" y="1254034"/>
            <a:ext cx="3992155" cy="299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00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BD9F5F-63D1-4EA5-9147-4365602D0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Planner behavior can be modified by changing what the cost function penalizes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7D17C3-215E-485F-8688-99236F249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073" y="1144437"/>
            <a:ext cx="4521927" cy="33914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FE8754-DAF2-404C-8611-85F10EA27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75" y="1166481"/>
            <a:ext cx="4463144" cy="334735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51D44E2-DBA4-4303-AB10-D9FDAEEC3CC8}"/>
              </a:ext>
            </a:extLst>
          </p:cNvPr>
          <p:cNvSpPr/>
          <p:nvPr/>
        </p:nvSpPr>
        <p:spPr>
          <a:xfrm>
            <a:off x="5239154" y="1410260"/>
            <a:ext cx="3068823" cy="557351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9F7CE4-6E41-4B69-9742-B048D49160D0}"/>
              </a:ext>
            </a:extLst>
          </p:cNvPr>
          <p:cNvSpPr/>
          <p:nvPr/>
        </p:nvSpPr>
        <p:spPr>
          <a:xfrm>
            <a:off x="1131665" y="2252780"/>
            <a:ext cx="2238552" cy="1004225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3DF416-D265-4C86-9CD7-B33AF6893584}"/>
              </a:ext>
            </a:extLst>
          </p:cNvPr>
          <p:cNvSpPr txBox="1"/>
          <p:nvPr/>
        </p:nvSpPr>
        <p:spPr>
          <a:xfrm>
            <a:off x="713652" y="4552561"/>
            <a:ext cx="3257457" cy="322217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r>
              <a:rPr lang="en-US" sz="1400" dirty="0"/>
              <a:t>shorter path segments in narrow corridors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912F16-8A79-47AB-BA58-DBF4FB037C64}"/>
              </a:ext>
            </a:extLst>
          </p:cNvPr>
          <p:cNvSpPr txBox="1"/>
          <p:nvPr/>
        </p:nvSpPr>
        <p:spPr>
          <a:xfrm>
            <a:off x="5172893" y="4563602"/>
            <a:ext cx="3257457" cy="322217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r>
              <a:rPr lang="en-US" sz="1400" dirty="0"/>
              <a:t>longer path segments in more open areas</a:t>
            </a:r>
          </a:p>
        </p:txBody>
      </p:sp>
    </p:spTree>
    <p:extLst>
      <p:ext uri="{BB962C8B-B14F-4D97-AF65-F5344CB8AC3E}">
        <p14:creationId xmlns:p14="http://schemas.microsoft.com/office/powerpoint/2010/main" val="4012097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FE8754-DAF2-404C-8611-85F10EA27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31" y="1052153"/>
            <a:ext cx="4822692" cy="361564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3BD9F5F-63D1-4EA5-9147-4365602D0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Planner behavior can be modified by changing what the cost function penalizes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7D17C3-215E-485F-8688-99236F249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503" y="1052153"/>
            <a:ext cx="4822692" cy="361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150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51C91E-5E7B-4ABB-91C4-EEDCBF517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5" y="73364"/>
            <a:ext cx="7518953" cy="419447"/>
          </a:xfrm>
        </p:spPr>
        <p:txBody>
          <a:bodyPr/>
          <a:lstStyle/>
          <a:p>
            <a:r>
              <a:rPr lang="en-US" dirty="0"/>
              <a:t>The length cost ratio estimates length navigation cost in a map without actually planning a path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63402F-68A9-4BD0-93AD-2DB504AB1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208" y="933928"/>
            <a:ext cx="4663495" cy="35771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1CEDFD-BB84-489F-AF32-6F53D3C1D7DA}"/>
                  </a:ext>
                </a:extLst>
              </p:cNvPr>
              <p:cNvSpPr txBox="1"/>
              <p:nvPr/>
            </p:nvSpPr>
            <p:spPr>
              <a:xfrm>
                <a:off x="1328056" y="793755"/>
                <a:ext cx="1624149" cy="1579550"/>
              </a:xfrm>
              <a:prstGeom prst="rect">
                <a:avLst/>
              </a:prstGeom>
            </p:spPr>
            <p:txBody>
              <a:bodyPr vert="horz" wrap="none" lIns="0" tIns="0" rIns="0" bIns="0" rtlCol="0" anchor="b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𝐿𝐶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1CEDFD-BB84-489F-AF32-6F53D3C1D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056" y="793755"/>
                <a:ext cx="1624149" cy="15795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0EADF4-3D40-492B-9364-832A8EB7FA1A}"/>
                  </a:ext>
                </a:extLst>
              </p:cNvPr>
              <p:cNvSpPr txBox="1"/>
              <p:nvPr/>
            </p:nvSpPr>
            <p:spPr>
              <a:xfrm>
                <a:off x="259011" y="2350757"/>
                <a:ext cx="914400" cy="914400"/>
              </a:xfrm>
              <a:prstGeom prst="rect">
                <a:avLst/>
              </a:prstGeom>
            </p:spPr>
            <p:txBody>
              <a:bodyPr vert="horz" wrap="none" lIns="0" tIns="0" rIns="0" bIns="0" rtlCol="0" anchor="b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0EADF4-3D40-492B-9364-832A8EB7F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11" y="2350757"/>
                <a:ext cx="914400" cy="914400"/>
              </a:xfrm>
              <a:prstGeom prst="rect">
                <a:avLst/>
              </a:prstGeom>
              <a:blipFill>
                <a:blip r:embed="rId4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0550AE-D418-429B-9CCF-2DC50FB450BF}"/>
                  </a:ext>
                </a:extLst>
              </p:cNvPr>
              <p:cNvSpPr txBox="1"/>
              <p:nvPr/>
            </p:nvSpPr>
            <p:spPr>
              <a:xfrm>
                <a:off x="259011" y="3175330"/>
                <a:ext cx="914400" cy="914400"/>
              </a:xfrm>
              <a:prstGeom prst="rect">
                <a:avLst/>
              </a:prstGeom>
            </p:spPr>
            <p:txBody>
              <a:bodyPr vert="horz" wrap="none" lIns="0" tIns="0" rIns="0" bIns="0" rtlCol="0" anchor="b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0550AE-D418-429B-9CCF-2DC50FB4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11" y="3175330"/>
                <a:ext cx="914400" cy="914400"/>
              </a:xfrm>
              <a:prstGeom prst="rect">
                <a:avLst/>
              </a:prstGeom>
              <a:blipFill>
                <a:blip r:embed="rId5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5C964B1-17AC-444A-A2FE-806C8980F641}"/>
              </a:ext>
            </a:extLst>
          </p:cNvPr>
          <p:cNvSpPr txBox="1"/>
          <p:nvPr/>
        </p:nvSpPr>
        <p:spPr>
          <a:xfrm>
            <a:off x="870856" y="317533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r>
              <a:rPr lang="en-US" dirty="0"/>
              <a:t>-  distance from start to goal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87D3F-3E65-48C1-BA65-6F9C3232F69C}"/>
              </a:ext>
            </a:extLst>
          </p:cNvPr>
          <p:cNvSpPr txBox="1"/>
          <p:nvPr/>
        </p:nvSpPr>
        <p:spPr>
          <a:xfrm>
            <a:off x="870856" y="261394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Estimated total path length </a:t>
            </a:r>
          </a:p>
          <a:p>
            <a:r>
              <a:rPr lang="en-US" dirty="0"/>
              <a:t>      from start to goal</a:t>
            </a:r>
          </a:p>
        </p:txBody>
      </p:sp>
    </p:spTree>
    <p:extLst>
      <p:ext uri="{BB962C8B-B14F-4D97-AF65-F5344CB8AC3E}">
        <p14:creationId xmlns:p14="http://schemas.microsoft.com/office/powerpoint/2010/main" val="1249500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51C91E-5E7B-4ABB-91C4-EEDCBF517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WIP: Wind field representation to be incorporated into cost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0168DA-2DCE-4627-9AD9-B77E298F1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407" y="987346"/>
            <a:ext cx="4225077" cy="31688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36A6F6-3097-4704-AA9B-93A11670F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2662"/>
            <a:ext cx="5522654" cy="287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27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B6E5CAC9-1C93-AF48-BDAD-CB8A2CEEF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107" y="4187524"/>
            <a:ext cx="3322460" cy="8658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37072-E30B-DE4A-8E54-03A65E6ED9A9}"/>
              </a:ext>
            </a:extLst>
          </p:cNvPr>
          <p:cNvSpPr txBox="1">
            <a:spLocks/>
          </p:cNvSpPr>
          <p:nvPr/>
        </p:nvSpPr>
        <p:spPr>
          <a:xfrm>
            <a:off x="1485900" y="246333"/>
            <a:ext cx="6172200" cy="760885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101576"/>
                </a:solidFill>
                <a:latin typeface="Cambria"/>
                <a:ea typeface="ＭＳ Ｐゴシック" charset="0"/>
                <a:cs typeface="Cambria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3300">
                <a:solidFill>
                  <a:srgbClr val="06549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Questions?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E27E122-FD01-B740-95D8-7B141FDEC3AA}"/>
              </a:ext>
            </a:extLst>
          </p:cNvPr>
          <p:cNvGrpSpPr/>
          <p:nvPr/>
        </p:nvGrpSpPr>
        <p:grpSpPr>
          <a:xfrm>
            <a:off x="5025169" y="4224137"/>
            <a:ext cx="2117786" cy="899197"/>
            <a:chOff x="5152484" y="5404150"/>
            <a:chExt cx="2823714" cy="1198929"/>
          </a:xfrm>
        </p:grpSpPr>
        <p:pic>
          <p:nvPicPr>
            <p:cNvPr id="4" name="Content Placeholder 1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CB84A2C-E1B0-364B-B585-62E66E9F6B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492" t="5414" r="6345" b="6407"/>
            <a:stretch/>
          </p:blipFill>
          <p:spPr>
            <a:xfrm>
              <a:off x="6105619" y="5404150"/>
              <a:ext cx="875663" cy="87584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3DD18B-B28A-D74A-B0EC-4F7F783C83F8}"/>
                </a:ext>
              </a:extLst>
            </p:cNvPr>
            <p:cNvSpPr txBox="1"/>
            <p:nvPr/>
          </p:nvSpPr>
          <p:spPr>
            <a:xfrm>
              <a:off x="5152484" y="6081136"/>
              <a:ext cx="2823714" cy="521943"/>
            </a:xfrm>
            <a:prstGeom prst="rect">
              <a:avLst/>
            </a:prstGeom>
          </p:spPr>
          <p:txBody>
            <a:bodyPr vert="horz" wrap="none" lIns="68580" tIns="34290" rIns="68580" bIns="34290" rtlCol="0" anchor="b">
              <a:noAutofit/>
            </a:bodyPr>
            <a:lstStyle/>
            <a:p>
              <a:pPr algn="ctr"/>
              <a:r>
                <a:rPr lang="en-US" sz="1500" err="1"/>
                <a:t>sites.psu.edu</a:t>
              </a:r>
              <a:r>
                <a:rPr lang="en-US" sz="1500"/>
                <a:t>/</a:t>
              </a:r>
              <a:r>
                <a:rPr lang="en-US" sz="1500" err="1"/>
                <a:t>pangborn</a:t>
              </a:r>
              <a:endParaRPr lang="en-US" sz="1500"/>
            </a:p>
          </p:txBody>
        </p:sp>
      </p:grpSp>
    </p:spTree>
    <p:extLst>
      <p:ext uri="{BB962C8B-B14F-4D97-AF65-F5344CB8AC3E}">
        <p14:creationId xmlns:p14="http://schemas.microsoft.com/office/powerpoint/2010/main" val="3696753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C654B9-B12E-BD4A-9D27-50AD22071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441C31-05E9-E14E-A912-589C4B45F8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481BDE-11AD-EF42-B8AC-85CE1AC5112A}"/>
              </a:ext>
            </a:extLst>
          </p:cNvPr>
          <p:cNvGrpSpPr/>
          <p:nvPr/>
        </p:nvGrpSpPr>
        <p:grpSpPr>
          <a:xfrm>
            <a:off x="4236438" y="1905628"/>
            <a:ext cx="3325957" cy="1811729"/>
            <a:chOff x="2313448" y="3124200"/>
            <a:chExt cx="4434609" cy="24156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EFAB0D-2DEA-9E42-8008-697F5DB971C2}"/>
                </a:ext>
              </a:extLst>
            </p:cNvPr>
            <p:cNvSpPr/>
            <p:nvPr/>
          </p:nvSpPr>
          <p:spPr>
            <a:xfrm>
              <a:off x="2313448" y="3492500"/>
              <a:ext cx="4434609" cy="2047338"/>
            </a:xfrm>
            <a:prstGeom prst="rect">
              <a:avLst/>
            </a:prstGeom>
            <a:solidFill>
              <a:srgbClr val="E2E3E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50">
                  <a:solidFill>
                    <a:schemeClr val="tx1"/>
                  </a:solidFill>
                </a:rPr>
                <a:t>Highlight details here.</a:t>
              </a:r>
            </a:p>
          </p:txBody>
        </p:sp>
        <p:sp>
          <p:nvSpPr>
            <p:cNvPr id="10" name="Round Same Side Corner Rectangle 9">
              <a:extLst>
                <a:ext uri="{FF2B5EF4-FFF2-40B4-BE49-F238E27FC236}">
                  <a16:creationId xmlns:a16="http://schemas.microsoft.com/office/drawing/2014/main" id="{E58B69F1-B16E-A340-8B49-1B201860D7D2}"/>
                </a:ext>
              </a:extLst>
            </p:cNvPr>
            <p:cNvSpPr/>
            <p:nvPr/>
          </p:nvSpPr>
          <p:spPr>
            <a:xfrm>
              <a:off x="2313448" y="3124200"/>
              <a:ext cx="4434609" cy="368300"/>
            </a:xfrm>
            <a:prstGeom prst="round2SameRect">
              <a:avLst/>
            </a:prstGeom>
            <a:solidFill>
              <a:srgbClr val="0076D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50"/>
                <a:t>Place highlights here.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7056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36DD4E72-14C4-44EC-BA7E-2683A112822E}"/>
              </a:ext>
            </a:extLst>
          </p:cNvPr>
          <p:cNvSpPr txBox="1">
            <a:spLocks/>
          </p:cNvSpPr>
          <p:nvPr/>
        </p:nvSpPr>
        <p:spPr>
          <a:xfrm>
            <a:off x="2288236" y="2036274"/>
            <a:ext cx="4567527" cy="419447"/>
          </a:xfrm>
          <a:prstGeom prst="rect">
            <a:avLst/>
          </a:prstGeom>
        </p:spPr>
        <p:txBody>
          <a:bodyPr/>
          <a:lstStyle>
            <a:lvl1pPr algn="l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 kern="1200">
                <a:solidFill>
                  <a:srgbClr val="101576"/>
                </a:solidFill>
                <a:latin typeface="Cambria"/>
                <a:ea typeface="ＭＳ Ｐゴシック" charset="0"/>
                <a:cs typeface="Cambria"/>
              </a:defRPr>
            </a:lvl1pPr>
            <a:lvl2pPr algn="l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2pPr>
            <a:lvl3pPr algn="l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3pPr>
            <a:lvl4pPr algn="l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4pPr>
            <a:lvl5pPr algn="l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5pPr>
            <a:lvl6pPr marL="342900" algn="l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6pPr>
            <a:lvl7pPr marL="685800" algn="l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7pPr>
            <a:lvl8pPr marL="1028700" algn="l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8pPr>
            <a:lvl9pPr marL="1371600" algn="l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/>
              <a:t>Graph Generation Tools</a:t>
            </a:r>
          </a:p>
        </p:txBody>
      </p:sp>
    </p:spTree>
    <p:extLst>
      <p:ext uri="{BB962C8B-B14F-4D97-AF65-F5344CB8AC3E}">
        <p14:creationId xmlns:p14="http://schemas.microsoft.com/office/powerpoint/2010/main" val="1519758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2F75EDF-9635-4440-988C-81AAF6A731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988526" y="755821"/>
            <a:ext cx="4998720" cy="374904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E6A636D-CFA0-41BA-B1C2-856215819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A* toolbox can handle generation of both simple and complex visibility graphs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AA691B-D387-4854-9D87-9BCB34E43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794" y="755821"/>
            <a:ext cx="4842477" cy="363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776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C6DD27-7AA1-430E-97B9-28A6D3FB5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Visibility graph modification tools allow easy removal or addition of obstacles from a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D80FE-DE0D-4F40-B7D0-E591A68CA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653" y="850272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6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C6DD27-7AA1-430E-97B9-28A6D3FB5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Visibility graph modification tools allow easy removal or addition of obstacles from a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D80FE-DE0D-4F40-B7D0-E591A68CA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653" y="851034"/>
            <a:ext cx="5334000" cy="399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866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C6DD27-7AA1-430E-97B9-28A6D3FB5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Visibility graph modification tools allow easy removal or addition of obstacles from a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D80FE-DE0D-4F40-B7D0-E591A68CA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030" y="650914"/>
            <a:ext cx="5334000" cy="399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53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5A9E0C-9C94-4B9A-9007-971EFABC8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medial axis graph is created by triangulating the free space to find the path in the middle of two obstacles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9A0A4-13B8-4F3B-BA3F-7B328EDBD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5" y="1027612"/>
            <a:ext cx="4389120" cy="3291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D6010C-1A86-4EA6-B004-50778CAC0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27612"/>
            <a:ext cx="4389120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51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3A7053-339E-4F4E-B38F-F8EDC8727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Medial axis graphs have significantly fewer nodes than visibility graphs, making them good for use in denser obstacle fields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946141-C6C1-464B-96B8-848D9423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117" y="1058634"/>
            <a:ext cx="4765766" cy="357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88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36DD4E72-14C4-44EC-BA7E-2683A112822E}"/>
              </a:ext>
            </a:extLst>
          </p:cNvPr>
          <p:cNvSpPr txBox="1">
            <a:spLocks/>
          </p:cNvSpPr>
          <p:nvPr/>
        </p:nvSpPr>
        <p:spPr>
          <a:xfrm>
            <a:off x="2425456" y="2053691"/>
            <a:ext cx="4253250" cy="419447"/>
          </a:xfrm>
          <a:prstGeom prst="rect">
            <a:avLst/>
          </a:prstGeom>
        </p:spPr>
        <p:txBody>
          <a:bodyPr/>
          <a:lstStyle>
            <a:lvl1pPr algn="l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 kern="1200">
                <a:solidFill>
                  <a:srgbClr val="101576"/>
                </a:solidFill>
                <a:latin typeface="Cambria"/>
                <a:ea typeface="ＭＳ Ｐゴシック" charset="0"/>
                <a:cs typeface="Cambria"/>
              </a:defRPr>
            </a:lvl1pPr>
            <a:lvl2pPr algn="l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2pPr>
            <a:lvl3pPr algn="l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3pPr>
            <a:lvl4pPr algn="l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4pPr>
            <a:lvl5pPr algn="l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5pPr>
            <a:lvl6pPr marL="342900" algn="l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6pPr>
            <a:lvl7pPr marL="685800" algn="l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7pPr>
            <a:lvl8pPr marL="1028700" algn="l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8pPr>
            <a:lvl9pPr marL="1371600" algn="l" defTabSz="342900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/>
              <a:t>Path Planning Tools</a:t>
            </a:r>
          </a:p>
        </p:txBody>
      </p:sp>
    </p:spTree>
    <p:extLst>
      <p:ext uri="{BB962C8B-B14F-4D97-AF65-F5344CB8AC3E}">
        <p14:creationId xmlns:p14="http://schemas.microsoft.com/office/powerpoint/2010/main" val="3632442039"/>
      </p:ext>
    </p:extLst>
  </p:cSld>
  <p:clrMapOvr>
    <a:masterClrMapping/>
  </p:clrMapOvr>
</p:sld>
</file>

<file path=ppt/theme/theme1.xml><?xml version="1.0" encoding="utf-8"?>
<a:theme xmlns:a="http://schemas.openxmlformats.org/drawingml/2006/main" name="Engineering-2018-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6D4"/>
        </a:solidFill>
        <a:ln>
          <a:noFill/>
        </a:ln>
        <a:effectLst/>
      </a:spPr>
      <a:bodyPr rtlCol="0" anchor="ctr"/>
      <a:lstStyle>
        <a:defPPr algn="l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b">
        <a:norm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e16978c-9c23-4e86-867b-965178bb8fea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13A7770DDFD64CB916D4962B642B8A" ma:contentTypeVersion="17" ma:contentTypeDescription="Create a new document." ma:contentTypeScope="" ma:versionID="35e23f343e53f7951ed9dd49d2b2e18a">
  <xsd:schema xmlns:xsd="http://www.w3.org/2001/XMLSchema" xmlns:xs="http://www.w3.org/2001/XMLSchema" xmlns:p="http://schemas.microsoft.com/office/2006/metadata/properties" xmlns:ns3="7e16978c-9c23-4e86-867b-965178bb8fea" xmlns:ns4="fb8c4bdd-5bfc-4a25-8d7c-b638b1edc27c" targetNamespace="http://schemas.microsoft.com/office/2006/metadata/properties" ma:root="true" ma:fieldsID="21f0be6c33257daf1de140c490328438" ns3:_="" ns4:_="">
    <xsd:import namespace="7e16978c-9c23-4e86-867b-965178bb8fea"/>
    <xsd:import namespace="fb8c4bdd-5bfc-4a25-8d7c-b638b1edc27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SystemTags" minOccurs="0"/>
                <xsd:element ref="ns3:MediaServiceSearchPropertie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16978c-9c23-4e86-867b-965178bb8fe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8" nillable="true" ma:displayName="Tags" ma:internalName="MediaServiceAutoTags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CR" ma:index="2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8c4bdd-5bfc-4a25-8d7c-b638b1edc27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C6427AE-A623-4969-84C8-AA5CE8C4B5C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5234025-12AB-4F26-A4B3-93D29DFCA9B8}">
  <ds:schemaRefs>
    <ds:schemaRef ds:uri="fb8c4bdd-5bfc-4a25-8d7c-b638b1edc27c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7e16978c-9c23-4e86-867b-965178bb8fea"/>
    <ds:schemaRef ds:uri="http://schemas.microsoft.com/office/2006/metadata/properties"/>
    <ds:schemaRef ds:uri="http://purl.org/dc/dcmitype/"/>
    <ds:schemaRef ds:uri="http://www.w3.org/XML/1998/namespace"/>
    <ds:schemaRef ds:uri="http://schemas.microsoft.com/office/infopath/2007/PartnerControl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8B33AA94-5458-4A7C-A353-314C77FD63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16978c-9c23-4e86-867b-965178bb8fea"/>
    <ds:schemaRef ds:uri="fb8c4bdd-5bfc-4a25-8d7c-b638b1edc27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COE powerpoint template</Template>
  <TotalTime>398</TotalTime>
  <Words>243</Words>
  <Application>Microsoft Office PowerPoint</Application>
  <PresentationFormat>On-screen Show (16:9)</PresentationFormat>
  <Paragraphs>29</Paragraphs>
  <Slides>17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ＭＳ Ｐゴシック</vt:lpstr>
      <vt:lpstr>Arial</vt:lpstr>
      <vt:lpstr>Arial Rounded MT Bold</vt:lpstr>
      <vt:lpstr>Calibri</vt:lpstr>
      <vt:lpstr>Cambria</vt:lpstr>
      <vt:lpstr>Cambria Math</vt:lpstr>
      <vt:lpstr>Engineering-2018-template</vt:lpstr>
      <vt:lpstr>A* Path Planning Library</vt:lpstr>
      <vt:lpstr>PowerPoint Presentation</vt:lpstr>
      <vt:lpstr>The A* toolbox can handle generation of both simple and complex visibility graphs</vt:lpstr>
      <vt:lpstr>Visibility graph modification tools allow easy removal or addition of obstacles from a map</vt:lpstr>
      <vt:lpstr>Visibility graph modification tools allow easy removal or addition of obstacles from a map</vt:lpstr>
      <vt:lpstr>Visibility graph modification tools allow easy removal or addition of obstacles from a map</vt:lpstr>
      <vt:lpstr>The medial axis graph is created by triangulating the free space to find the path in the middle of two obstacles</vt:lpstr>
      <vt:lpstr>Medial axis graphs have significantly fewer nodes than visibility graphs, making them good for use in denser obstacle fields</vt:lpstr>
      <vt:lpstr>PowerPoint Presentation</vt:lpstr>
      <vt:lpstr>A* path planning on generated visibility graphs</vt:lpstr>
      <vt:lpstr>The 3d version of the A* planner can work in timespace to intercept a goal on a trajectory</vt:lpstr>
      <vt:lpstr>Planner behavior can be modified by changing what the cost function penalizes</vt:lpstr>
      <vt:lpstr>Planner behavior can be modified by changing what the cost function penalizes</vt:lpstr>
      <vt:lpstr>The length cost ratio estimates length navigation cost in a map without actually planning a path</vt:lpstr>
      <vt:lpstr>WIP: Wind field representation to be incorporated into cost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Goals for ME Required UG Laboratories</dc:title>
  <dc:creator>Leung, Siu Ling</dc:creator>
  <cp:lastModifiedBy>Hayes, Kaelea Elizabeth</cp:lastModifiedBy>
  <cp:revision>20</cp:revision>
  <dcterms:created xsi:type="dcterms:W3CDTF">2019-01-10T18:38:33Z</dcterms:created>
  <dcterms:modified xsi:type="dcterms:W3CDTF">2025-07-25T19:14:54Z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0x010100F213A7770DDFD64CB916D4962B642B8A</vt:lpwstr>
  </property>
  <property fmtid="{D5CDD505-2E9C-101B-9397-08002B2CF9AE}" pid="3" name="MediaServiceImageTags">
    <vt:lpwstr/>
  </property>
</Properties>
</file>